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9"/>
  </p:notesMasterIdLst>
  <p:sldIdLst>
    <p:sldId id="256" r:id="rId2"/>
    <p:sldId id="257" r:id="rId3"/>
    <p:sldId id="300" r:id="rId4"/>
    <p:sldId id="379" r:id="rId5"/>
    <p:sldId id="381" r:id="rId6"/>
    <p:sldId id="380" r:id="rId7"/>
    <p:sldId id="260" r:id="rId8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1C84"/>
    <a:srgbClr val="1111F7"/>
    <a:srgbClr val="91134F"/>
    <a:srgbClr val="B71B65"/>
    <a:srgbClr val="1A2654"/>
    <a:srgbClr val="144184"/>
    <a:srgbClr val="032060"/>
    <a:srgbClr val="171E35"/>
    <a:srgbClr val="061F60"/>
    <a:srgbClr val="171F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12C8C85-51F0-491E-9774-3900AFEF0FD7}" styleName="밝은 스타일 2 - 강조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6D9F66E-5EB9-4882-86FB-DCBF35E3C3E4}" styleName="보통 스타일 4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3"/>
    <p:restoredTop sz="94737"/>
  </p:normalViewPr>
  <p:slideViewPr>
    <p:cSldViewPr snapToGrid="0" snapToObjects="1">
      <p:cViewPr varScale="1">
        <p:scale>
          <a:sx n="132" d="100"/>
          <a:sy n="132" d="100"/>
        </p:scale>
        <p:origin x="16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64FE7-CB3C-D649-B8F9-00186EA1EF6C}" type="datetimeFigureOut">
              <a:rPr kumimoji="1" lang="ko-Kore-KR" altLang="en-US" smtClean="0"/>
              <a:t>2021. 4. 21.</a:t>
            </a:fld>
            <a:endParaRPr kumimoji="1" lang="ko-Kore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ore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ore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1D8E56-8024-4740-981B-B0DE2B5C04D9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020536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3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693901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4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6347750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5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26673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ore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1D8E56-8024-4740-981B-B0DE2B5C04D9}" type="slidenum">
              <a:rPr kumimoji="1" lang="ko-Kore-KR" altLang="en-US" smtClean="0"/>
              <a:t>6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707742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20577143-B1A0-6A4A-831A-0049BF2A2C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5" name="그림 14" descr="그리기이(가) 표시된 사진&#10;&#10;자동 생성된 설명">
            <a:extLst>
              <a:ext uri="{FF2B5EF4-FFF2-40B4-BE49-F238E27FC236}">
                <a16:creationId xmlns:a16="http://schemas.microsoft.com/office/drawing/2014/main" id="{11B9CF41-77DA-174D-90A3-D2AA1B2DAE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4E69F89B-393C-1E43-B770-4C305B5766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  <p:sp>
        <p:nvSpPr>
          <p:cNvPr id="32" name="텍스트 개체 틀 13">
            <a:extLst>
              <a:ext uri="{FF2B5EF4-FFF2-40B4-BE49-F238E27FC236}">
                <a16:creationId xmlns:a16="http://schemas.microsoft.com/office/drawing/2014/main" id="{DF9FEC2D-050D-E74F-9BCC-9DC22709E0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596" y="2685062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Corporate Biz Presentation Title</a:t>
            </a:r>
            <a:endParaRPr kumimoji="1" lang="ko-Kore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66B839-9FD0-4639-8504-F5E9C06A47A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24598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목차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5243CFCA-6EAC-E84B-A5DD-D24A97E08BE3}"/>
              </a:ext>
            </a:extLst>
          </p:cNvPr>
          <p:cNvSpPr/>
          <p:nvPr userDrawn="1"/>
        </p:nvSpPr>
        <p:spPr>
          <a:xfrm>
            <a:off x="8993529" y="3284148"/>
            <a:ext cx="3198471" cy="3573852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18" name="모서리가 둥근 직사각형 17">
            <a:extLst>
              <a:ext uri="{FF2B5EF4-FFF2-40B4-BE49-F238E27FC236}">
                <a16:creationId xmlns:a16="http://schemas.microsoft.com/office/drawing/2014/main" id="{86E3EC33-760A-2042-972B-B29515E3F74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3103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1FFF3B-1C31-432E-990F-5186FFAF545D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1571778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간지(제목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39A3B18B-9290-2041-9995-56A60436BEA0}"/>
              </a:ext>
            </a:extLst>
          </p:cNvPr>
          <p:cNvSpPr/>
          <p:nvPr userDrawn="1"/>
        </p:nvSpPr>
        <p:spPr>
          <a:xfrm>
            <a:off x="0" y="-31"/>
            <a:ext cx="12192000" cy="6858000"/>
          </a:xfrm>
          <a:prstGeom prst="rect">
            <a:avLst/>
          </a:prstGeom>
          <a:solidFill>
            <a:srgbClr val="171E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C9211A7-012B-7949-8B6D-825C4EA022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텍스트 개체 틀 13">
            <a:extLst>
              <a:ext uri="{FF2B5EF4-FFF2-40B4-BE49-F238E27FC236}">
                <a16:creationId xmlns:a16="http://schemas.microsoft.com/office/drawing/2014/main" id="{9419DB13-7287-A94B-B9D8-DEEFDE0980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2738" y="2914473"/>
            <a:ext cx="11206520" cy="579646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3800"/>
              </a:lnSpc>
              <a:buNone/>
              <a:defRPr sz="3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</a:t>
            </a:r>
            <a:endParaRPr kumimoji="1" lang="ko-Kore-KR" altLang="en-US" dirty="0"/>
          </a:p>
        </p:txBody>
      </p:sp>
      <p:sp>
        <p:nvSpPr>
          <p:cNvPr id="13" name="텍스트 개체 틀 13">
            <a:extLst>
              <a:ext uri="{FF2B5EF4-FFF2-40B4-BE49-F238E27FC236}">
                <a16:creationId xmlns:a16="http://schemas.microsoft.com/office/drawing/2014/main" id="{9004FB4B-022A-9543-B895-2217F3A259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2738" y="3608873"/>
            <a:ext cx="11206520" cy="229358"/>
          </a:xfrm>
          <a:prstGeom prst="rect">
            <a:avLst/>
          </a:prstGeom>
        </p:spPr>
        <p:txBody>
          <a:bodyPr anchor="ctr" anchorCtr="0">
            <a:spAutoFit/>
          </a:bodyPr>
          <a:lstStyle>
            <a:lvl1pPr marL="0" indent="0" algn="ctr">
              <a:lnSpc>
                <a:spcPts val="1000"/>
              </a:lnSpc>
              <a:buNone/>
              <a:defRPr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ore-KR" dirty="0"/>
              <a:t>Explanation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71E12B-627B-454C-AE8C-196DA3E2410E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3956486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DB7CA7EB-0BA6-1341-B481-F82B810153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5893" y="374034"/>
            <a:ext cx="521556" cy="448213"/>
          </a:xfrm>
          <a:prstGeom prst="rect">
            <a:avLst/>
          </a:prstGeom>
        </p:spPr>
      </p:pic>
      <p:sp>
        <p:nvSpPr>
          <p:cNvPr id="14" name="직사각형 13">
            <a:extLst>
              <a:ext uri="{FF2B5EF4-FFF2-40B4-BE49-F238E27FC236}">
                <a16:creationId xmlns:a16="http://schemas.microsoft.com/office/drawing/2014/main" id="{6917D7E7-6284-864A-A0E1-CD480CB6E53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611DEE7-D9F5-BA4B-BC67-18ADB4BAF47C}"/>
              </a:ext>
            </a:extLst>
          </p:cNvPr>
          <p:cNvGrpSpPr/>
          <p:nvPr userDrawn="1"/>
        </p:nvGrpSpPr>
        <p:grpSpPr>
          <a:xfrm>
            <a:off x="1" y="537329"/>
            <a:ext cx="370552" cy="175052"/>
            <a:chOff x="1" y="537329"/>
            <a:chExt cx="370552" cy="175052"/>
          </a:xfrm>
        </p:grpSpPr>
        <p:sp>
          <p:nvSpPr>
            <p:cNvPr id="16" name="모서리가 둥근 직사각형 15">
              <a:extLst>
                <a:ext uri="{FF2B5EF4-FFF2-40B4-BE49-F238E27FC236}">
                  <a16:creationId xmlns:a16="http://schemas.microsoft.com/office/drawing/2014/main" id="{46F4EE2B-308B-574C-8EA3-281F8749C73D}"/>
                </a:ext>
              </a:extLst>
            </p:cNvPr>
            <p:cNvSpPr/>
            <p:nvPr/>
          </p:nvSpPr>
          <p:spPr>
            <a:xfrm>
              <a:off x="1" y="537329"/>
              <a:ext cx="219740" cy="175052"/>
            </a:xfrm>
            <a:prstGeom prst="roundRect">
              <a:avLst>
                <a:gd name="adj" fmla="val 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ko-Kore-KR" altLang="en-US"/>
            </a:p>
          </p:txBody>
        </p:sp>
        <p:sp>
          <p:nvSpPr>
            <p:cNvPr id="23" name="모서리가 둥근 직사각형 22">
              <a:extLst>
                <a:ext uri="{FF2B5EF4-FFF2-40B4-BE49-F238E27FC236}">
                  <a16:creationId xmlns:a16="http://schemas.microsoft.com/office/drawing/2014/main" id="{33A65A56-B74D-1F49-8C9A-661449BA1BE4}"/>
                </a:ext>
              </a:extLst>
            </p:cNvPr>
            <p:cNvSpPr/>
            <p:nvPr/>
          </p:nvSpPr>
          <p:spPr>
            <a:xfrm>
              <a:off x="85240" y="537329"/>
              <a:ext cx="285313" cy="175052"/>
            </a:xfrm>
            <a:prstGeom prst="roundRect">
              <a:avLst>
                <a:gd name="adj" fmla="val 50000"/>
              </a:avLst>
            </a:prstGeom>
            <a:solidFill>
              <a:srgbClr val="9115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ko-KR" altLang="en-US" dirty="0"/>
                <a:t> </a:t>
              </a:r>
              <a:endParaRPr kumimoji="1" lang="ko-Kore-KR" altLang="en-US"/>
            </a:p>
          </p:txBody>
        </p:sp>
      </p:grpSp>
      <p:sp>
        <p:nvSpPr>
          <p:cNvPr id="17" name="슬라이드 번호 개체 틀 5">
            <a:extLst>
              <a:ext uri="{FF2B5EF4-FFF2-40B4-BE49-F238E27FC236}">
                <a16:creationId xmlns:a16="http://schemas.microsoft.com/office/drawing/2014/main" id="{F1A3B4DE-A8EA-A343-A56C-CC2ADE5F4A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0422" y="619285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3A4E5B24-57D4-CD42-BE55-9B0912EC3968}" type="slidenum">
              <a:rPr kumimoji="1" lang="ko-Kore-KR" altLang="en-US" smtClean="0"/>
              <a:pPr/>
              <a:t>‹#›</a:t>
            </a:fld>
            <a:endParaRPr kumimoji="1" lang="ko-Kore-KR" altLang="en-US"/>
          </a:p>
        </p:txBody>
      </p:sp>
      <p:sp>
        <p:nvSpPr>
          <p:cNvPr id="19" name="텍스트 개체 틀 13">
            <a:extLst>
              <a:ext uri="{FF2B5EF4-FFF2-40B4-BE49-F238E27FC236}">
                <a16:creationId xmlns:a16="http://schemas.microsoft.com/office/drawing/2014/main" id="{112B2E4F-D0E3-B64B-BCF8-D19F46A720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768" y="444532"/>
            <a:ext cx="10532527" cy="369332"/>
          </a:xfrm>
          <a:prstGeom prst="rect">
            <a:avLst/>
          </a:prstGeom>
        </p:spPr>
        <p:txBody>
          <a:bodyPr wrap="square" anchor="ctr" anchorCtr="0">
            <a:sp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1A265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kumimoji="1" lang="en-US" altLang="ko-KR" dirty="0"/>
              <a:t>Contents</a:t>
            </a:r>
            <a:r>
              <a:rPr kumimoji="1" lang="ko-KR" altLang="en-US" dirty="0"/>
              <a:t> </a:t>
            </a:r>
            <a:r>
              <a:rPr kumimoji="1" lang="en-US" altLang="ko-KR" dirty="0"/>
              <a:t>Title &gt; Title</a:t>
            </a:r>
            <a:endParaRPr kumimoji="1" lang="ko-Kore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A21BCC-4FCF-4FED-8F4C-B52380E37844}"/>
              </a:ext>
            </a:extLst>
          </p:cNvPr>
          <p:cNvSpPr txBox="1"/>
          <p:nvPr userDrawn="1"/>
        </p:nvSpPr>
        <p:spPr>
          <a:xfrm rot="-1500000">
            <a:off x="1138844" y="2941201"/>
            <a:ext cx="10255308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l"/>
            <a:r>
              <a:rPr lang="en-US" altLang="ko-KR" sz="6000" b="1" dirty="0">
                <a:ln>
                  <a:noFill/>
                </a:ln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Confidential Document</a:t>
            </a:r>
          </a:p>
        </p:txBody>
      </p:sp>
    </p:spTree>
    <p:extLst>
      <p:ext uri="{BB962C8B-B14F-4D97-AF65-F5344CB8AC3E}">
        <p14:creationId xmlns:p14="http://schemas.microsoft.com/office/powerpoint/2010/main" val="4263025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 userDrawn="1">
          <p15:clr>
            <a:srgbClr val="FBAE40"/>
          </p15:clr>
        </p15:guide>
        <p15:guide id="2" orient="horz" pos="278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3A376E1B-0ADC-AB42-95A9-81162FA01C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A2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pic>
        <p:nvPicPr>
          <p:cNvPr id="3" name="그림 2" descr="그리기이(가) 표시된 사진&#10;&#10;자동 생성된 설명">
            <a:extLst>
              <a:ext uri="{FF2B5EF4-FFF2-40B4-BE49-F238E27FC236}">
                <a16:creationId xmlns:a16="http://schemas.microsoft.com/office/drawing/2014/main" id="{3D3BCC63-F85C-A545-A555-1F0A49288A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B311932-FABF-814B-80A7-0AC210E65A1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2746" y="5963758"/>
            <a:ext cx="1269409" cy="34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053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388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75B0313B-99E1-0D41-86E5-8C7A6A92F0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596" y="2377287"/>
            <a:ext cx="11626790" cy="1195199"/>
          </a:xfrm>
        </p:spPr>
        <p:txBody>
          <a:bodyPr/>
          <a:lstStyle/>
          <a:p>
            <a:r>
              <a:rPr lang="en-US" altLang="ko-KR" sz="4000" dirty="0">
                <a:latin typeface="Arial Narrow" panose="020B0606020202030204" pitchFamily="34" charset="0"/>
              </a:rPr>
              <a:t>[AI2 MAX Soundbar STB]</a:t>
            </a:r>
          </a:p>
          <a:p>
            <a:r>
              <a:rPr lang="en-US" altLang="ko-KR" sz="3200" dirty="0">
                <a:latin typeface="Arial Narrow" panose="020B0606020202030204" pitchFamily="34" charset="0"/>
              </a:rPr>
              <a:t>Thermal Simulation Condition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E5AFA0-EA2E-9744-B493-59BC31B6B3AA}"/>
              </a:ext>
            </a:extLst>
          </p:cNvPr>
          <p:cNvSpPr txBox="1"/>
          <p:nvPr/>
        </p:nvSpPr>
        <p:spPr>
          <a:xfrm>
            <a:off x="478672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 </a:t>
            </a:r>
          </a:p>
          <a:p>
            <a:pPr>
              <a:lnSpc>
                <a:spcPts val="1280"/>
              </a:lnSpc>
            </a:pPr>
            <a:r>
              <a:rPr lang="en-US" altLang="ko-KR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R&amp;D Lab.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752058-FAC3-274A-B806-BCFA7F07EFB7}"/>
              </a:ext>
            </a:extLst>
          </p:cNvPr>
          <p:cNvSpPr txBox="1"/>
          <p:nvPr/>
        </p:nvSpPr>
        <p:spPr>
          <a:xfrm>
            <a:off x="3163348" y="5964602"/>
            <a:ext cx="1322804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              </a:t>
            </a:r>
          </a:p>
          <a:p>
            <a:pPr>
              <a:lnSpc>
                <a:spcPts val="1280"/>
              </a:lnSpc>
            </a:pPr>
            <a:r>
              <a:rPr lang="en-US" altLang="ko-KR" sz="9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0.1</a:t>
            </a:r>
            <a:endParaRPr lang="ko-KR" altLang="en-US" sz="9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[R] 12">
            <a:extLst>
              <a:ext uri="{FF2B5EF4-FFF2-40B4-BE49-F238E27FC236}">
                <a16:creationId xmlns:a16="http://schemas.microsoft.com/office/drawing/2014/main" id="{84E7FE78-EE61-274C-8CF9-A75A436C86B2}"/>
              </a:ext>
            </a:extLst>
          </p:cNvPr>
          <p:cNvCxnSpPr/>
          <p:nvPr/>
        </p:nvCxnSpPr>
        <p:spPr>
          <a:xfrm>
            <a:off x="557720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[R] 13">
            <a:extLst>
              <a:ext uri="{FF2B5EF4-FFF2-40B4-BE49-F238E27FC236}">
                <a16:creationId xmlns:a16="http://schemas.microsoft.com/office/drawing/2014/main" id="{FE8F7B8B-4BE0-9F4C-AF03-B7AAEC7FE262}"/>
              </a:ext>
            </a:extLst>
          </p:cNvPr>
          <p:cNvCxnSpPr>
            <a:cxnSpLocks/>
          </p:cNvCxnSpPr>
          <p:nvPr/>
        </p:nvCxnSpPr>
        <p:spPr>
          <a:xfrm>
            <a:off x="324255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1AE4256-741D-4A47-80FB-8F6B395BC20B}"/>
              </a:ext>
            </a:extLst>
          </p:cNvPr>
          <p:cNvSpPr txBox="1"/>
          <p:nvPr/>
        </p:nvSpPr>
        <p:spPr>
          <a:xfrm>
            <a:off x="1821010" y="5964602"/>
            <a:ext cx="1322803" cy="410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rgbClr val="B71B6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Issued Date       </a:t>
            </a:r>
          </a:p>
          <a:p>
            <a:pPr>
              <a:lnSpc>
                <a:spcPts val="1280"/>
              </a:lnSpc>
            </a:pPr>
            <a:r>
              <a:rPr lang="en-US" altLang="ko-KR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2021.04.21</a:t>
            </a:r>
          </a:p>
        </p:txBody>
      </p:sp>
      <p:cxnSp>
        <p:nvCxnSpPr>
          <p:cNvPr id="17" name="직선 연결선[R] 16">
            <a:extLst>
              <a:ext uri="{FF2B5EF4-FFF2-40B4-BE49-F238E27FC236}">
                <a16:creationId xmlns:a16="http://schemas.microsoft.com/office/drawing/2014/main" id="{D16D1168-7AE5-984B-852A-35F2BD95CA7F}"/>
              </a:ext>
            </a:extLst>
          </p:cNvPr>
          <p:cNvCxnSpPr>
            <a:cxnSpLocks/>
          </p:cNvCxnSpPr>
          <p:nvPr/>
        </p:nvCxnSpPr>
        <p:spPr>
          <a:xfrm>
            <a:off x="1903365" y="5971087"/>
            <a:ext cx="1243755" cy="0"/>
          </a:xfrm>
          <a:prstGeom prst="line">
            <a:avLst/>
          </a:prstGeom>
          <a:ln>
            <a:solidFill>
              <a:srgbClr val="B71B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3048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4B9F2C8-179F-B243-B30E-1966320D00B3}"/>
              </a:ext>
            </a:extLst>
          </p:cNvPr>
          <p:cNvSpPr txBox="1"/>
          <p:nvPr/>
        </p:nvSpPr>
        <p:spPr>
          <a:xfrm>
            <a:off x="584595" y="681759"/>
            <a:ext cx="1322803" cy="24359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>
              <a:lnSpc>
                <a:spcPts val="1280"/>
              </a:lnSpc>
            </a:pPr>
            <a:r>
              <a:rPr lang="en-US" altLang="ko-KR" sz="900">
                <a:solidFill>
                  <a:srgbClr val="91154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Revision History</a:t>
            </a:r>
          </a:p>
        </p:txBody>
      </p:sp>
      <p:cxnSp>
        <p:nvCxnSpPr>
          <p:cNvPr id="11" name="직선 연결선[R] 10">
            <a:extLst>
              <a:ext uri="{FF2B5EF4-FFF2-40B4-BE49-F238E27FC236}">
                <a16:creationId xmlns:a16="http://schemas.microsoft.com/office/drawing/2014/main" id="{4AFD1AA1-1103-6040-8D75-083CFB13B82A}"/>
              </a:ext>
            </a:extLst>
          </p:cNvPr>
          <p:cNvCxnSpPr/>
          <p:nvPr/>
        </p:nvCxnSpPr>
        <p:spPr>
          <a:xfrm>
            <a:off x="565741" y="688244"/>
            <a:ext cx="1243755" cy="0"/>
          </a:xfrm>
          <a:prstGeom prst="line">
            <a:avLst/>
          </a:prstGeom>
          <a:ln>
            <a:solidFill>
              <a:srgbClr val="91154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id="{D06DD981-B79B-4F90-A6F3-7B3C99351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0966103"/>
              </p:ext>
            </p:extLst>
          </p:nvPr>
        </p:nvGraphicFramePr>
        <p:xfrm>
          <a:off x="1809496" y="1030384"/>
          <a:ext cx="9660454" cy="25958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73906">
                  <a:extLst>
                    <a:ext uri="{9D8B030D-6E8A-4147-A177-3AD203B41FA5}">
                      <a16:colId xmlns:a16="http://schemas.microsoft.com/office/drawing/2014/main" val="489686376"/>
                    </a:ext>
                  </a:extLst>
                </a:gridCol>
                <a:gridCol w="1003177">
                  <a:extLst>
                    <a:ext uri="{9D8B030D-6E8A-4147-A177-3AD203B41FA5}">
                      <a16:colId xmlns:a16="http://schemas.microsoft.com/office/drawing/2014/main" val="2696916217"/>
                    </a:ext>
                  </a:extLst>
                </a:gridCol>
                <a:gridCol w="6533965">
                  <a:extLst>
                    <a:ext uri="{9D8B030D-6E8A-4147-A177-3AD203B41FA5}">
                      <a16:colId xmlns:a16="http://schemas.microsoft.com/office/drawing/2014/main" val="1865310061"/>
                    </a:ext>
                  </a:extLst>
                </a:gridCol>
                <a:gridCol w="1349406">
                  <a:extLst>
                    <a:ext uri="{9D8B030D-6E8A-4147-A177-3AD203B41FA5}">
                      <a16:colId xmlns:a16="http://schemas.microsoft.com/office/drawing/2014/main" val="3956733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Version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Date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Description</a:t>
                      </a:r>
                      <a:endParaRPr lang="ko-KR" altLang="en-US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/>
                        <a:t>Owner</a:t>
                      </a:r>
                      <a:endParaRPr lang="ko-KR" altLang="en-US" sz="14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4795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lt"/>
                        </a:rPr>
                        <a:t>0.1</a:t>
                      </a:r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+mn-lt"/>
                        </a:rPr>
                        <a:t>2021/04/21</a:t>
                      </a:r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200">
                          <a:latin typeface="+mn-lt"/>
                        </a:rPr>
                        <a:t>1</a:t>
                      </a:r>
                      <a:r>
                        <a:rPr lang="en-US" altLang="ko-KR" sz="1200" baseline="30000">
                          <a:latin typeface="+mn-lt"/>
                        </a:rPr>
                        <a:t>st</a:t>
                      </a:r>
                      <a:r>
                        <a:rPr lang="en-US" altLang="ko-KR" sz="1200">
                          <a:latin typeface="+mn-lt"/>
                        </a:rPr>
                        <a:t> Draft version</a:t>
                      </a:r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>
                          <a:latin typeface="+mn-lt"/>
                        </a:rPr>
                        <a:t>Lonnie Kim</a:t>
                      </a:r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0678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901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920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771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959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354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757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AE792927-7AC7-9F4C-850F-6C5B037E5A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en-US" altLang="en-US" dirty="0"/>
              <a:t>Thermal Simulation Condition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1591100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/>
              <a:t>Test Condition</a:t>
            </a:r>
            <a:endParaRPr kumimoji="1" lang="ko-Kore-KR" altLang="en-US" sz="2000" dirty="0"/>
          </a:p>
        </p:txBody>
      </p:sp>
      <p:sp>
        <p:nvSpPr>
          <p:cNvPr id="67" name="Liunx embedded stand alone system…">
            <a:extLst>
              <a:ext uri="{FF2B5EF4-FFF2-40B4-BE49-F238E27FC236}">
                <a16:creationId xmlns:a16="http://schemas.microsoft.com/office/drawing/2014/main" id="{5311F557-B570-F243-9B0F-16F20AECFA86}"/>
              </a:ext>
            </a:extLst>
          </p:cNvPr>
          <p:cNvSpPr txBox="1">
            <a:spLocks/>
          </p:cNvSpPr>
          <p:nvPr/>
        </p:nvSpPr>
        <p:spPr>
          <a:xfrm>
            <a:off x="352958" y="969318"/>
            <a:ext cx="10985501" cy="24596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" altLang="ko-Kore-KR" dirty="0"/>
              <a:t>1. Play 4kp60 video from local eMMC with 50% speaker output volume. </a:t>
            </a:r>
          </a:p>
          <a:p>
            <a:pPr marL="0" indent="0">
              <a:buNone/>
            </a:pPr>
            <a:r>
              <a:rPr lang="en" altLang="ko-Kore-KR" dirty="0"/>
              <a:t>2. </a:t>
            </a:r>
            <a:r>
              <a:rPr lang="en" altLang="ko-Kore-KR" dirty="0" err="1"/>
              <a:t>Iperf</a:t>
            </a:r>
            <a:r>
              <a:rPr lang="en" altLang="ko-Kore-KR" dirty="0"/>
              <a:t> 1G via Ethernet. </a:t>
            </a:r>
          </a:p>
          <a:p>
            <a:pPr marL="0" indent="0">
              <a:buNone/>
            </a:pPr>
            <a:r>
              <a:rPr lang="en" altLang="ko-Kore-KR" dirty="0"/>
              <a:t>3. 5 LEDs turn on the brightness(Status &amp; Side LEDs)</a:t>
            </a:r>
          </a:p>
          <a:p>
            <a:pPr marL="0" indent="0">
              <a:buNone/>
            </a:pPr>
            <a:r>
              <a:rPr lang="en" altLang="ko-Kore-KR" dirty="0"/>
              <a:t>4. Amp IC load balance defined 7(full range):3(Woofer) at 1/3 power of Maximum power(140W)</a:t>
            </a:r>
          </a:p>
          <a:p>
            <a:pPr marL="0" indent="0">
              <a:buNone/>
            </a:pPr>
            <a:r>
              <a:rPr lang="en" altLang="ko-Kore-KR" dirty="0"/>
              <a:t>    - U201, U301: 0.52W</a:t>
            </a:r>
          </a:p>
          <a:p>
            <a:pPr marL="0" indent="0">
              <a:buNone/>
            </a:pPr>
            <a:r>
              <a:rPr lang="en" altLang="ko-Kore-KR" dirty="0"/>
              <a:t>    - U202, U302: 1.50W</a:t>
            </a:r>
          </a:p>
          <a:p>
            <a:pPr marL="0" indent="0">
              <a:buNone/>
            </a:pPr>
            <a:r>
              <a:rPr lang="en" altLang="ko-Kore-KR" dirty="0"/>
              <a:t>5. Test in chamber 25 deg-C for 3 hrs.</a:t>
            </a:r>
          </a:p>
          <a:p>
            <a:pPr marL="0" indent="0">
              <a:buNone/>
            </a:pPr>
            <a:r>
              <a:rPr lang="en" altLang="ko-Kore-KR" dirty="0"/>
              <a:t> 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0E3407F-CB8B-4546-BB23-8B2A111A1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5180" y="2945331"/>
            <a:ext cx="4085678" cy="282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519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/>
              <a:t>Test Condition thermal spread</a:t>
            </a:r>
            <a:endParaRPr kumimoji="1" lang="ko-Kore-KR" altLang="en-US" sz="20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BE95314-6210-6A4B-B7E7-E17C954C4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1487" y="746002"/>
            <a:ext cx="6075865" cy="5851525"/>
          </a:xfrm>
          <a:prstGeom prst="rect">
            <a:avLst/>
          </a:prstGeom>
        </p:spPr>
      </p:pic>
      <p:sp>
        <p:nvSpPr>
          <p:cNvPr id="5" name="Liunx embedded stand alone system…">
            <a:extLst>
              <a:ext uri="{FF2B5EF4-FFF2-40B4-BE49-F238E27FC236}">
                <a16:creationId xmlns:a16="http://schemas.microsoft.com/office/drawing/2014/main" id="{131D4DD5-28E5-1843-AA4B-7D8BF4B8E9A9}"/>
              </a:ext>
            </a:extLst>
          </p:cNvPr>
          <p:cNvSpPr txBox="1">
            <a:spLocks/>
          </p:cNvSpPr>
          <p:nvPr/>
        </p:nvSpPr>
        <p:spPr>
          <a:xfrm>
            <a:off x="352958" y="969318"/>
            <a:ext cx="10985501" cy="24596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" altLang="ko-Kore-KR" dirty="0"/>
              <a:t>Case 1</a:t>
            </a:r>
          </a:p>
          <a:p>
            <a:pPr marL="0" indent="0">
              <a:buNone/>
            </a:pPr>
            <a:r>
              <a:rPr lang="en" altLang="ko-Kore-KR" sz="1800" dirty="0"/>
              <a:t> - </a:t>
            </a:r>
            <a:r>
              <a:rPr lang="en" altLang="ko-Kore-KR" sz="1600" dirty="0"/>
              <a:t>No vent at rear</a:t>
            </a:r>
          </a:p>
          <a:p>
            <a:pPr marL="0" indent="0">
              <a:buNone/>
            </a:pPr>
            <a:r>
              <a:rPr lang="en" altLang="ko-Kore-KR" sz="1600" dirty="0"/>
              <a:t> - Vaper chamber</a:t>
            </a:r>
          </a:p>
          <a:p>
            <a:pPr marL="0" indent="0">
              <a:buNone/>
            </a:pPr>
            <a:r>
              <a:rPr lang="en" altLang="ko-Kore-KR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59252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D453A8C-55F8-974D-A0CB-7D63870BD1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2783" y="413269"/>
            <a:ext cx="10532527" cy="400110"/>
          </a:xfrm>
        </p:spPr>
        <p:txBody>
          <a:bodyPr/>
          <a:lstStyle/>
          <a:p>
            <a:r>
              <a:rPr kumimoji="1" lang="en-US" altLang="en-US" sz="2000" dirty="0"/>
              <a:t>Test Condition thermal spread</a:t>
            </a:r>
            <a:endParaRPr kumimoji="1" lang="ko-Kore-KR" altLang="en-US" sz="2000" dirty="0"/>
          </a:p>
        </p:txBody>
      </p:sp>
      <p:sp>
        <p:nvSpPr>
          <p:cNvPr id="6" name="Liunx embedded stand alone system…">
            <a:extLst>
              <a:ext uri="{FF2B5EF4-FFF2-40B4-BE49-F238E27FC236}">
                <a16:creationId xmlns:a16="http://schemas.microsoft.com/office/drawing/2014/main" id="{480FC404-2E1E-2346-8293-827C74ECAC5D}"/>
              </a:ext>
            </a:extLst>
          </p:cNvPr>
          <p:cNvSpPr txBox="1">
            <a:spLocks/>
          </p:cNvSpPr>
          <p:nvPr/>
        </p:nvSpPr>
        <p:spPr>
          <a:xfrm>
            <a:off x="352958" y="969318"/>
            <a:ext cx="10985501" cy="2459682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AutoNum type="arabicPeriod"/>
            </a:pPr>
            <a:r>
              <a:rPr lang="en" altLang="ko-Kore-KR" dirty="0"/>
              <a:t>Case 2</a:t>
            </a:r>
          </a:p>
          <a:p>
            <a:pPr marL="0" indent="0">
              <a:buNone/>
            </a:pPr>
            <a:r>
              <a:rPr lang="en" altLang="ko-Kore-KR" sz="1800" dirty="0"/>
              <a:t> - No vent at rear</a:t>
            </a:r>
          </a:p>
          <a:p>
            <a:pPr marL="0" indent="0">
              <a:buNone/>
            </a:pPr>
            <a:r>
              <a:rPr lang="en" altLang="ko-Kore-KR" sz="1800" dirty="0"/>
              <a:t> - Heat spreader(Current solution)</a:t>
            </a:r>
          </a:p>
          <a:p>
            <a:pPr marL="0" indent="0">
              <a:buNone/>
            </a:pPr>
            <a:r>
              <a:rPr lang="en" altLang="ko-Kore-KR" sz="1800" dirty="0"/>
              <a:t> 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4B6F432-009F-F045-A4DE-2B1E62609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3143" y="969318"/>
            <a:ext cx="5435801" cy="161566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C740681-1D26-FB4E-9F77-E7D82C7962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8754" y="2533650"/>
            <a:ext cx="5600299" cy="1430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358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58896E-7E10-014D-8BE4-A5DAF04ABBB2}"/>
              </a:ext>
            </a:extLst>
          </p:cNvPr>
          <p:cNvSpPr txBox="1"/>
          <p:nvPr/>
        </p:nvSpPr>
        <p:spPr>
          <a:xfrm>
            <a:off x="2502943" y="2938495"/>
            <a:ext cx="7186113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" altLang="ko-KR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1131015245"/>
      </p:ext>
    </p:extLst>
  </p:cSld>
  <p:clrMapOvr>
    <a:masterClrMapping/>
  </p:clrMapOvr>
</p:sld>
</file>

<file path=ppt/theme/theme1.xml><?xml version="1.0" encoding="utf-8"?>
<a:theme xmlns:a="http://schemas.openxmlformats.org/drawingml/2006/main" name="ALT_A_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 anchor="ctr">
        <a:spAutoFit/>
      </a:bodyPr>
      <a:lstStyle>
        <a:defPPr algn="l">
          <a:defRPr sz="3500" b="1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35380</TotalTime>
  <Words>171</Words>
  <Application>Microsoft Macintosh PowerPoint</Application>
  <PresentationFormat>와이드스크린</PresentationFormat>
  <Paragraphs>42</Paragraphs>
  <Slides>7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1" baseType="lpstr">
      <vt:lpstr>Arial</vt:lpstr>
      <vt:lpstr>Arial Narrow</vt:lpstr>
      <vt:lpstr>Calibri</vt:lpstr>
      <vt:lpstr>ALT_A_Blue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박유진</dc:creator>
  <cp:lastModifiedBy>k2504</cp:lastModifiedBy>
  <cp:revision>750</cp:revision>
  <dcterms:created xsi:type="dcterms:W3CDTF">2020-05-27T03:07:51Z</dcterms:created>
  <dcterms:modified xsi:type="dcterms:W3CDTF">2021-04-21T07:53:59Z</dcterms:modified>
</cp:coreProperties>
</file>